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swald Bold" charset="1" panose="00000800000000000000"/>
      <p:regular r:id="rId12"/>
    </p:embeddedFont>
    <p:embeddedFont>
      <p:font typeface="Poppins" charset="1" panose="00000500000000000000"/>
      <p:regular r:id="rId13"/>
    </p:embeddedFont>
    <p:embeddedFont>
      <p:font typeface="可画乐融融" charset="1" panose="00020600040101010101"/>
      <p:regular r:id="rId14"/>
    </p:embeddedFont>
    <p:embeddedFont>
      <p:font typeface="Poppins Bold" charset="1" panose="00000800000000000000"/>
      <p:regular r:id="rId15"/>
    </p:embeddedFont>
    <p:embeddedFont>
      <p:font typeface="Poppins Semi-Bold" charset="1" panose="000007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80009" y="-1519728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5454" y="6826250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22033" y="7299371"/>
            <a:ext cx="6492240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22033" y="2763792"/>
            <a:ext cx="6790245" cy="445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4500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TRACK 1</a:t>
            </a:r>
          </a:p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AMD AI</a:t>
            </a:r>
            <a:r>
              <a:rPr lang="en-US" b="true" sz="9000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 PREMIER LEAGUE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4143" y="7489871"/>
            <a:ext cx="6228607" cy="114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5"/>
              </a:lnSpc>
            </a:pPr>
            <a:r>
              <a:rPr lang="en-US" sz="8799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ALGEBRA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926556" y="7865783"/>
            <a:ext cx="103923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2954292"/>
            <a:ext cx="7477602" cy="4981953"/>
            <a:chOff x="0" y="0"/>
            <a:chExt cx="9970136" cy="66426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70136" cy="6642603"/>
            </a:xfrm>
            <a:custGeom>
              <a:avLst/>
              <a:gdLst/>
              <a:ahLst/>
              <a:cxnLst/>
              <a:rect r="r" b="b" t="t" l="l"/>
              <a:pathLst>
                <a:path h="6642603" w="9970136">
                  <a:moveTo>
                    <a:pt x="0" y="0"/>
                  </a:moveTo>
                  <a:lnTo>
                    <a:pt x="9970136" y="0"/>
                  </a:lnTo>
                  <a:lnTo>
                    <a:pt x="9970136" y="6642603"/>
                  </a:lnTo>
                  <a:lnTo>
                    <a:pt x="0" y="6642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587082" y="2593380"/>
              <a:ext cx="795972" cy="12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可画乐融融"/>
                  <a:ea typeface="可画乐融融"/>
                  <a:cs typeface="可画乐融融"/>
                  <a:sym typeface="可画乐融融"/>
                </a:rPr>
                <a:t>vs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22033" y="8642268"/>
            <a:ext cx="116788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TEAM ID 26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597698" y="-1769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108709" y="7013575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6825" y="1904464"/>
            <a:ext cx="14206995" cy="6979186"/>
          </a:xfrm>
          <a:custGeom>
            <a:avLst/>
            <a:gdLst/>
            <a:ahLst/>
            <a:cxnLst/>
            <a:rect r="r" b="b" t="t" l="l"/>
            <a:pathLst>
              <a:path h="6979186" w="14206995">
                <a:moveTo>
                  <a:pt x="0" y="0"/>
                </a:moveTo>
                <a:lnTo>
                  <a:pt x="14206995" y="0"/>
                </a:lnTo>
                <a:lnTo>
                  <a:pt x="14206995" y="6979186"/>
                </a:lnTo>
                <a:lnTo>
                  <a:pt x="0" y="6979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42552"/>
            <a:ext cx="7593725" cy="1216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ARCHITECTURE OVERVIEW</a:t>
            </a:r>
          </a:p>
          <a:p>
            <a:pPr algn="l">
              <a:lnSpc>
                <a:spcPts val="465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76825" y="7329972"/>
            <a:ext cx="14206995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Pipeline: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Supervised Fine-Tuning (SFT): Learn task format, domain knowledge &amp; quality outputs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LoRA Adaptation: Memory-efficient training on large model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80009" y="-1519728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5454" y="6826250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4" id="4"/>
          <p:cNvGraphicFramePr/>
          <p:nvPr/>
        </p:nvGraphicFramePr>
        <p:xfrm>
          <a:off x="12041626" y="3031022"/>
          <a:ext cx="3771900" cy="5657850"/>
        </p:xfrm>
        <a:graphic>
          <a:graphicData uri="http://schemas.openxmlformats.org/presentationml/2006/ole">
            <p:oleObj imgW="4902200" imgH="6781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813905" y="2945297"/>
            <a:ext cx="9833529" cy="281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Method: LoRA (Low-Rank Adaptation)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LoRA?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 efficient, trains only ~0.1% of parameters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Modules: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q_proj, k_proj, v_proj, o_proj, gate_proj, up_proj, down_proj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3905" y="6378107"/>
            <a:ext cx="9370364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Strategy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Trained on Responses Only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Chat Template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Data Format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3905" y="1969089"/>
            <a:ext cx="8836956" cy="62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SUPERVISED FINE-TUNING (SFT)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597698" y="-1769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108709" y="7013575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0275" y="1639787"/>
            <a:ext cx="7593725" cy="62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0275" y="2969656"/>
            <a:ext cx="8383191" cy="562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Structure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Format: ShareGPT conversation structure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Samples: ~900 curated examples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Split: Training set with held-out validation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Topics Covered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Syllogisms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Seating Arrangements (Linear, Circular)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Family Tree / Blood Relations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Mixed Series (Alphanumeric)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06971" y="3160791"/>
            <a:ext cx="6623496" cy="526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Output Format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"topic": "Syllogisms",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"question": "Statement I: All cats are mammals...",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"choices": ["A) Only I follows", "B) Only II follows", "C) Both follow", "D) Neither follows"],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"answer": "B",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"explanation": "Using Venn diagram analysis..."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5454" y="6826250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80009" y="-1519728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09274" y="1440061"/>
            <a:ext cx="7593725" cy="62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 b="tru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RESULTS &amp; 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9274" y="2969656"/>
            <a:ext cx="13981748" cy="562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Model Outputs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Q-Agent: Generates well-structured MCQs with valid JSON format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A-Agent: Provides answers with step-by-step reasoning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Quality Metrics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 JSON output rate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Correct answer format (A/B/C/D)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Reasoning quality in explanations</a:t>
            </a: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Topic relevance and accuracy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1896" y="-875590"/>
            <a:ext cx="17064209" cy="11369029"/>
            <a:chOff x="0" y="0"/>
            <a:chExt cx="22752279" cy="15158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52279" cy="15158706"/>
            </a:xfrm>
            <a:custGeom>
              <a:avLst/>
              <a:gdLst/>
              <a:ahLst/>
              <a:cxnLst/>
              <a:rect r="r" b="b" t="t" l="l"/>
              <a:pathLst>
                <a:path h="15158706" w="22752279">
                  <a:moveTo>
                    <a:pt x="0" y="0"/>
                  </a:moveTo>
                  <a:lnTo>
                    <a:pt x="22752279" y="0"/>
                  </a:lnTo>
                  <a:lnTo>
                    <a:pt x="22752279" y="15158706"/>
                  </a:lnTo>
                  <a:lnTo>
                    <a:pt x="0" y="15158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"/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467918" y="5907945"/>
              <a:ext cx="1816443" cy="2876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13"/>
                </a:lnSpc>
              </a:pPr>
              <a:r>
                <a:rPr lang="en-US" sz="11866">
                  <a:solidFill>
                    <a:srgbClr val="000000">
                      <a:alpha val="5882"/>
                    </a:srgbClr>
                  </a:solidFill>
                  <a:latin typeface="可画乐融融"/>
                  <a:ea typeface="可画乐融融"/>
                  <a:cs typeface="可画乐融融"/>
                  <a:sym typeface="可画乐融融"/>
                </a:rPr>
                <a:t>vs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45512" y="1856551"/>
            <a:ext cx="4796977" cy="10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60"/>
              </a:lnSpc>
              <a:spcBef>
                <a:spcPct val="0"/>
              </a:spcBef>
            </a:pPr>
            <a:r>
              <a:rPr lang="en-US" b="true" sz="8000" strike="noStrike" u="none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96070" y="4367600"/>
            <a:ext cx="324163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MD KAIF IMTEYAZ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2722" y="6605200"/>
            <a:ext cx="289685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DHRUV NIRMAL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6070" y="4742250"/>
            <a:ext cx="324163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JAMIA HAMDARD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96070" y="6455975"/>
            <a:ext cx="460208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ANURAG SINGH BHANDARI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6070" y="6830625"/>
            <a:ext cx="4978393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JSS 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2722" y="4367600"/>
            <a:ext cx="270213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NAJEEB AHMAD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1772" y="4742250"/>
            <a:ext cx="515267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JAMIA HAMDARD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40822" y="6979850"/>
            <a:ext cx="515267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IIT MADRAS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1568466" y="-1773049"/>
            <a:ext cx="9225459" cy="6105576"/>
          </a:xfrm>
          <a:custGeom>
            <a:avLst/>
            <a:gdLst/>
            <a:ahLst/>
            <a:cxnLst/>
            <a:rect r="r" b="b" t="t" l="l"/>
            <a:pathLst>
              <a:path h="6105576" w="9225459">
                <a:moveTo>
                  <a:pt x="9225459" y="0"/>
                </a:moveTo>
                <a:lnTo>
                  <a:pt x="0" y="0"/>
                </a:lnTo>
                <a:lnTo>
                  <a:pt x="0" y="6105576"/>
                </a:lnTo>
                <a:lnTo>
                  <a:pt x="9225459" y="6105576"/>
                </a:lnTo>
                <a:lnTo>
                  <a:pt x="92254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2699521" y="7046525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6217418" y="0"/>
                </a:moveTo>
                <a:lnTo>
                  <a:pt x="0" y="0"/>
                </a:lnTo>
                <a:lnTo>
                  <a:pt x="0" y="4114800"/>
                </a:lnTo>
                <a:lnTo>
                  <a:pt x="6217418" y="4114800"/>
                </a:lnTo>
                <a:lnTo>
                  <a:pt x="62174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DAHBSy8dEpk</dc:identifier>
  <dcterms:modified xsi:type="dcterms:W3CDTF">2011-08-01T06:04:30Z</dcterms:modified>
  <cp:revision>1</cp:revision>
  <dc:title>Team Algebra | Team id 26</dc:title>
</cp:coreProperties>
</file>